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513" r:id="rId2"/>
    <p:sldId id="515" r:id="rId3"/>
    <p:sldId id="512" r:id="rId4"/>
    <p:sldId id="514" r:id="rId5"/>
    <p:sldId id="507" r:id="rId6"/>
    <p:sldId id="502" r:id="rId7"/>
    <p:sldId id="510" r:id="rId8"/>
    <p:sldId id="511" r:id="rId9"/>
    <p:sldId id="506" r:id="rId10"/>
    <p:sldId id="503" r:id="rId11"/>
    <p:sldId id="508" r:id="rId12"/>
    <p:sldId id="504" r:id="rId13"/>
    <p:sldId id="505" r:id="rId14"/>
    <p:sldId id="520" r:id="rId15"/>
    <p:sldId id="517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</p:sldIdLst>
  <p:sldSz cx="12192000" cy="6858000"/>
  <p:notesSz cx="6858000" cy="9144000"/>
  <p:embeddedFontLst>
    <p:embeddedFont>
      <p:font typeface="SpoqaHanSans" panose="020B0600000101010101" charset="-127"/>
      <p:regular r:id="rId28"/>
      <p:bold r:id="rId29"/>
    </p:embeddedFont>
    <p:embeddedFont>
      <p:font typeface="SpoqaHanSans-Regular" panose="020B0500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7C"/>
    <a:srgbClr val="DB3344"/>
    <a:srgbClr val="43BB8D"/>
    <a:srgbClr val="4472C4"/>
    <a:srgbClr val="0070C0"/>
    <a:srgbClr val="6A6A6A"/>
    <a:srgbClr val="005DB9"/>
    <a:srgbClr val="F567BF"/>
    <a:srgbClr val="F23BA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95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56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486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162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3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43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57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988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58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313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966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00DDB-7E79-4989-8E83-110FCFD9C544}" type="datetimeFigureOut">
              <a:rPr lang="ko-KR" altLang="en-US" smtClean="0"/>
              <a:t>2021-02-06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0D92C-1207-4FE5-960A-33E3DEEB22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289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urveyì ëí ì´ë¯¸ì§ ê²ìê²°ê³¼">
            <a:extLst>
              <a:ext uri="{FF2B5EF4-FFF2-40B4-BE49-F238E27FC236}">
                <a16:creationId xmlns:a16="http://schemas.microsoft.com/office/drawing/2014/main" id="{7EA53589-8057-47F9-96E1-12C2C2173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-374650"/>
            <a:ext cx="11410950" cy="76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904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>
            <a:extLst>
              <a:ext uri="{FF2B5EF4-FFF2-40B4-BE49-F238E27FC236}">
                <a16:creationId xmlns:a16="http://schemas.microsoft.com/office/drawing/2014/main" id="{ACBDF898-04D1-48A1-B1C0-222EDC01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1" y="308278"/>
            <a:ext cx="8953500" cy="624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51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olo algorithm gifì ëí ì´ë¯¸ì§ ê²ìê²°ê³¼">
            <a:extLst>
              <a:ext uri="{FF2B5EF4-FFF2-40B4-BE49-F238E27FC236}">
                <a16:creationId xmlns:a16="http://schemas.microsoft.com/office/drawing/2014/main" id="{3112D678-C0AC-4476-9250-5DFDA473D2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22"/>
            <a:ext cx="12192000" cy="68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671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CEFBF7-611D-41A8-B72B-CBACAB314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4" y="1103928"/>
            <a:ext cx="11449052" cy="46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40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fccì ëí ì´ë¯¸ì§ ê²ìê²°ê³¼">
            <a:extLst>
              <a:ext uri="{FF2B5EF4-FFF2-40B4-BE49-F238E27FC236}">
                <a16:creationId xmlns:a16="http://schemas.microsoft.com/office/drawing/2014/main" id="{6D0E0F61-9D5B-4974-B0E5-8316D570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578412"/>
            <a:ext cx="11315700" cy="370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438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text documentì ëí ì´ë¯¸ì§ ê²ìê²°ê³¼">
            <a:extLst>
              <a:ext uri="{FF2B5EF4-FFF2-40B4-BE49-F238E27FC236}">
                <a16:creationId xmlns:a16="http://schemas.microsoft.com/office/drawing/2014/main" id="{3B5E00D4-2059-4CFB-BE8F-7FD1CE9DC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83085"/>
            <a:ext cx="4876800" cy="62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423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5A030C-F951-4CD9-8D1A-6024E3B85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14287"/>
            <a:ext cx="9105900" cy="68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0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1662" y="2782669"/>
            <a:ext cx="9448677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6000" dirty="0">
                <a:latin typeface="SpoqaHanSans" panose="020B0500000000000000" pitchFamily="50" charset="-127"/>
                <a:ea typeface="SpoqaHanSans" panose="020B0500000000000000" pitchFamily="50" charset="-127"/>
              </a:rPr>
              <a:t>Word-Vector </a:t>
            </a:r>
            <a:r>
              <a:rPr lang="en-US" altLang="ko-KR" sz="6000" dirty="0" err="1">
                <a:latin typeface="SpoqaHanSans" panose="020B0500000000000000" pitchFamily="50" charset="-127"/>
                <a:ea typeface="SpoqaHanSans" panose="020B0500000000000000" pitchFamily="50" charset="-127"/>
              </a:rPr>
              <a:t>Embeddings</a:t>
            </a:r>
            <a:endParaRPr lang="en-US" altLang="ko-KR" sz="6000" dirty="0">
              <a:latin typeface="SpoqaHanSans" panose="020B0500000000000000" pitchFamily="50" charset="-127"/>
              <a:ea typeface="SpoqaHanSans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574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36" y="2358486"/>
            <a:ext cx="10793128" cy="214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42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491128"/>
            <a:ext cx="8178800" cy="58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707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774753"/>
            <a:ext cx="11785600" cy="278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6305" y="911256"/>
            <a:ext cx="4639411" cy="1089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5400" b="1" dirty="0">
                <a:latin typeface="SpoqaHanSans" panose="020B0500000000000000" pitchFamily="50" charset="-127"/>
                <a:ea typeface="SpoqaHanSans" panose="020B0500000000000000" pitchFamily="50" charset="-127"/>
              </a:rPr>
              <a:t>Bag of Words</a:t>
            </a:r>
            <a:endParaRPr lang="en-US" altLang="ko-KR" sz="4800" b="1" dirty="0">
              <a:latin typeface="SpoqaHanSans" panose="020B0500000000000000" pitchFamily="50" charset="-127"/>
              <a:ea typeface="SpoqaHanSans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022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stock statì ëí ì´ë¯¸ì§ ê²ìê²°ê³¼">
            <a:extLst>
              <a:ext uri="{FF2B5EF4-FFF2-40B4-BE49-F238E27FC236}">
                <a16:creationId xmlns:a16="http://schemas.microsoft.com/office/drawing/2014/main" id="{20797586-3E8E-44E4-9BB1-D8E58ED1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1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774753"/>
            <a:ext cx="11785600" cy="278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6305" y="911256"/>
            <a:ext cx="4639411" cy="1089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5400" b="1" dirty="0">
                <a:latin typeface="SpoqaHanSans" panose="020B0500000000000000" pitchFamily="50" charset="-127"/>
                <a:ea typeface="SpoqaHanSans" panose="020B0500000000000000" pitchFamily="50" charset="-127"/>
              </a:rPr>
              <a:t>Bag of Words</a:t>
            </a:r>
            <a:endParaRPr lang="en-US" altLang="ko-KR" sz="4800" b="1" dirty="0">
              <a:latin typeface="SpoqaHanSans" panose="020B0500000000000000" pitchFamily="50" charset="-127"/>
              <a:ea typeface="SpoqaHanSans" panose="020B05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837267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7267" y="4842933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1" y="4842933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82999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05868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2965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329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46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363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99030" y="4165599"/>
            <a:ext cx="2743198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99029" y="3488266"/>
            <a:ext cx="2743199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34665" y="3488266"/>
            <a:ext cx="2764365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2170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774753"/>
            <a:ext cx="11785600" cy="2781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22182" y="911256"/>
            <a:ext cx="4347665" cy="978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solidFill>
                  <a:srgbClr val="FF0000"/>
                </a:solidFill>
                <a:latin typeface="SpoqaHanSans" panose="020B0500000000000000" pitchFamily="50" charset="-127"/>
                <a:ea typeface="SpoqaHanSans" panose="020B0500000000000000" pitchFamily="50" charset="-127"/>
              </a:rPr>
              <a:t>Sparse Matrix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837267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837267" y="4842933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1" y="4842933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682999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605868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532965" y="4165600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5329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46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36365" y="4842932"/>
            <a:ext cx="922866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199030" y="4165599"/>
            <a:ext cx="2743198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199029" y="3488266"/>
            <a:ext cx="2743199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434665" y="3488266"/>
            <a:ext cx="2764365" cy="677333"/>
          </a:xfrm>
          <a:prstGeom prst="rect">
            <a:avLst/>
          </a:prstGeom>
          <a:solidFill>
            <a:srgbClr val="FF00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520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353657080" descr="EMB0000374094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2158"/>
          <a:stretch>
            <a:fillRect/>
          </a:stretch>
        </p:blipFill>
        <p:spPr bwMode="auto">
          <a:xfrm>
            <a:off x="3814753" y="1592786"/>
            <a:ext cx="4562494" cy="50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4780" y="228600"/>
            <a:ext cx="4562467" cy="978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4800" b="1" dirty="0">
                <a:latin typeface="SpoqaHanSans" panose="020B0500000000000000" pitchFamily="50" charset="-127"/>
                <a:ea typeface="SpoqaHanSans" panose="020B0500000000000000" pitchFamily="50" charset="-127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116763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39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76" y="1193533"/>
            <a:ext cx="11476448" cy="447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0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665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77" y="725535"/>
            <a:ext cx="11035646" cy="540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45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xcelì ëí ì´ë¯¸ì§ ê²ìê²°ê³¼">
            <a:extLst>
              <a:ext uri="{FF2B5EF4-FFF2-40B4-BE49-F238E27FC236}">
                <a16:creationId xmlns:a16="http://schemas.microsoft.com/office/drawing/2014/main" id="{1135BB04-03D4-4278-94AE-BAA5B210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" y="0"/>
            <a:ext cx="107061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348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gressionì ëí ì´ë¯¸ì§ ê²ìê²°ê³¼">
            <a:extLst>
              <a:ext uri="{FF2B5EF4-FFF2-40B4-BE49-F238E27FC236}">
                <a16:creationId xmlns:a16="http://schemas.microsoft.com/office/drawing/2014/main" id="{FE0E51B1-D536-4F13-9398-77D3976BE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50" y="545353"/>
            <a:ext cx="7353300" cy="576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713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타원 11">
            <a:extLst>
              <a:ext uri="{FF2B5EF4-FFF2-40B4-BE49-F238E27FC236}">
                <a16:creationId xmlns:a16="http://schemas.microsoft.com/office/drawing/2014/main" id="{F5164F30-F903-42C2-A2B3-8711EDFA03FB}"/>
              </a:ext>
            </a:extLst>
          </p:cNvPr>
          <p:cNvSpPr/>
          <p:nvPr/>
        </p:nvSpPr>
        <p:spPr>
          <a:xfrm>
            <a:off x="3676649" y="952500"/>
            <a:ext cx="4953000" cy="4953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CD6FBDB-D2F2-45D4-BF85-DEA536A47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88" b="45508" l="1172" r="51367">
                        <a14:foregroundMark x1="1953" y1="42773" x2="1172" y2="6836"/>
                        <a14:foregroundMark x1="1172" y1="6836" x2="1758" y2="9766"/>
                        <a14:foregroundMark x1="13281" y1="12695" x2="30078" y2="17969"/>
                        <a14:foregroundMark x1="41016" y1="15039" x2="15625" y2="25977"/>
                        <a14:foregroundMark x1="9961" y1="19336" x2="13477" y2="30078"/>
                        <a14:foregroundMark x1="8789" y1="13086" x2="8984" y2="33398"/>
                        <a14:foregroundMark x1="8008" y1="17383" x2="7422" y2="31055"/>
                        <a14:foregroundMark x1="4883" y1="10156" x2="16016" y2="11914"/>
                        <a14:foregroundMark x1="16016" y1="11914" x2="47070" y2="9375"/>
                        <a14:foregroundMark x1="47070" y1="9375" x2="49219" y2="30273"/>
                        <a14:foregroundMark x1="49219" y1="30273" x2="48828" y2="33398"/>
                        <a14:foregroundMark x1="49414" y1="40039" x2="16211" y2="39258"/>
                        <a14:foregroundMark x1="2539" y1="43945" x2="23552" y2="44670"/>
                        <a14:foregroundMark x1="45761" y1="44014" x2="50781" y2="42188"/>
                        <a14:foregroundMark x1="50781" y1="42188" x2="50391" y2="41992"/>
                        <a14:foregroundMark x1="586" y1="44141" x2="23675" y2="44860"/>
                        <a14:foregroundMark x1="46316" y1="44896" x2="51367" y2="43164"/>
                        <a14:backgroundMark x1="47070" y1="46094" x2="35938" y2="45898"/>
                        <a14:backgroundMark x1="35742" y1="45508" x2="33008" y2="45703"/>
                        <a14:backgroundMark x1="28906" y1="45508" x2="31641" y2="45508"/>
                        <a14:backgroundMark x1="27734" y1="45508" x2="29883" y2="45508"/>
                        <a14:backgroundMark x1="33398" y1="45508" x2="24219" y2="457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5972" b="52563"/>
          <a:stretch/>
        </p:blipFill>
        <p:spPr>
          <a:xfrm>
            <a:off x="3494815" y="827815"/>
            <a:ext cx="2810736" cy="24678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CE08DAF-02D8-4A6A-BF1F-5E6F11B426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86" b="61719" l="45508" r="98633">
                        <a14:foregroundMark x1="45703" y1="49219" x2="47070" y2="59570"/>
                        <a14:foregroundMark x1="47070" y1="59570" x2="61133" y2="61523"/>
                        <a14:foregroundMark x1="61133" y1="61523" x2="68555" y2="59375"/>
                        <a14:foregroundMark x1="80273" y1="58984" x2="94727" y2="54883"/>
                        <a14:foregroundMark x1="94531" y1="49414" x2="85156" y2="55859"/>
                        <a14:foregroundMark x1="85156" y1="55859" x2="79297" y2="55859"/>
                        <a14:foregroundMark x1="66992" y1="55664" x2="66992" y2="55664"/>
                        <a14:foregroundMark x1="60156" y1="52539" x2="77344" y2="54297"/>
                        <a14:foregroundMark x1="80664" y1="53320" x2="53516" y2="54883"/>
                        <a14:foregroundMark x1="53516" y1="54883" x2="78711" y2="58789"/>
                        <a14:foregroundMark x1="85938" y1="60742" x2="49219" y2="61328"/>
                        <a14:foregroundMark x1="47461" y1="61328" x2="60547" y2="61523"/>
                        <a14:foregroundMark x1="60547" y1="61523" x2="84766" y2="59375"/>
                        <a14:foregroundMark x1="66797" y1="39258" x2="55078" y2="48828"/>
                        <a14:foregroundMark x1="46484" y1="47070" x2="46484" y2="50586"/>
                        <a14:foregroundMark x1="98633" y1="31641" x2="97656" y2="47656"/>
                        <a14:foregroundMark x1="97852" y1="56445" x2="93750" y2="57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27" t="21255" b="33339"/>
          <a:stretch/>
        </p:blipFill>
        <p:spPr>
          <a:xfrm>
            <a:off x="5686425" y="1933576"/>
            <a:ext cx="3010760" cy="2362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F0B4C43-B151-4FE5-BDA8-E522098A04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0195" b="94531" l="4297" r="39648">
                        <a14:foregroundMark x1="7813" y1="50195" x2="13672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04" r="55859" b="14297"/>
          <a:stretch/>
        </p:blipFill>
        <p:spPr>
          <a:xfrm>
            <a:off x="3494815" y="3257550"/>
            <a:ext cx="2296386" cy="2028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3B0E21-3290-4BCC-8F01-2EC3896F339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164" b="93555" l="45313" r="77539">
                        <a14:foregroundMark x1="65234" y1="93555" x2="51563" y2="9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395" t="65195" r="18325" b="3496"/>
          <a:stretch/>
        </p:blipFill>
        <p:spPr>
          <a:xfrm>
            <a:off x="5648325" y="4219575"/>
            <a:ext cx="209550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25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FB370F4-B6F3-476F-883A-0222F78ED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075" y="219075"/>
            <a:ext cx="6419850" cy="641985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5CE1F5C-D142-4702-A139-9C1A3D560B8B}"/>
              </a:ext>
            </a:extLst>
          </p:cNvPr>
          <p:cNvSpPr/>
          <p:nvPr/>
        </p:nvSpPr>
        <p:spPr>
          <a:xfrm>
            <a:off x="4381500" y="3186116"/>
            <a:ext cx="3429000" cy="3428996"/>
          </a:xfrm>
          <a:prstGeom prst="ellipse">
            <a:avLst/>
          </a:prstGeom>
          <a:solidFill>
            <a:srgbClr val="43BB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AFA6D92-327E-4757-9899-708AAE94CE3E}"/>
              </a:ext>
            </a:extLst>
          </p:cNvPr>
          <p:cNvSpPr/>
          <p:nvPr/>
        </p:nvSpPr>
        <p:spPr>
          <a:xfrm>
            <a:off x="3590924" y="1624013"/>
            <a:ext cx="5010151" cy="5010149"/>
          </a:xfrm>
          <a:prstGeom prst="ellipse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861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F730D09-8708-44BE-889D-33C2AAA3478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6F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 descr="natural language processingì ëí ì´ë¯¸ì§ ê²ìê²°ê³¼">
            <a:extLst>
              <a:ext uri="{FF2B5EF4-FFF2-40B4-BE49-F238E27FC236}">
                <a16:creationId xmlns:a16="http://schemas.microsoft.com/office/drawing/2014/main" id="{B98EB18C-24EA-4549-9047-DA166F335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0" y="1396828"/>
            <a:ext cx="9715500" cy="546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3BA3C-A06E-42B7-B043-912DAD3355D7}"/>
              </a:ext>
            </a:extLst>
          </p:cNvPr>
          <p:cNvSpPr txBox="1"/>
          <p:nvPr/>
        </p:nvSpPr>
        <p:spPr>
          <a:xfrm>
            <a:off x="997496" y="352425"/>
            <a:ext cx="1019702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500" b="1" dirty="0">
                <a:latin typeface="SpoqaHanSans" panose="020B0600000101010101" charset="-127"/>
                <a:ea typeface="SpoqaHanSans" panose="020B0600000101010101" charset="-127"/>
              </a:rPr>
              <a:t>Natural Language Processing (NLP)</a:t>
            </a:r>
            <a:endParaRPr lang="ko-KR" altLang="en-US" sz="4500" b="1" dirty="0">
              <a:latin typeface="SpoqaHanSans" panose="020B0600000101010101" charset="-127"/>
              <a:ea typeface="SpoqaHanSan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88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4CE588A-6361-4544-A631-769C65154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753368"/>
            <a:ext cx="11544300" cy="53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5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nistì ëí ì´ë¯¸ì§ ê²ìê²°ê³¼">
            <a:extLst>
              <a:ext uri="{FF2B5EF4-FFF2-40B4-BE49-F238E27FC236}">
                <a16:creationId xmlns:a16="http://schemas.microsoft.com/office/drawing/2014/main" id="{708F4EE9-3AF3-4A81-B4AA-B0F6705C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293326"/>
            <a:ext cx="8896350" cy="520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441985-F4F3-486B-8382-3E178DA4E23F}"/>
              </a:ext>
            </a:extLst>
          </p:cNvPr>
          <p:cNvSpPr txBox="1"/>
          <p:nvPr/>
        </p:nvSpPr>
        <p:spPr>
          <a:xfrm>
            <a:off x="5309823" y="352425"/>
            <a:ext cx="1572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latin typeface="SpoqaHanSans-Regular" panose="020B0500000000000000" pitchFamily="50" charset="-127"/>
                <a:ea typeface="SpoqaHanSans-Regular" panose="020B0500000000000000" pitchFamily="50" charset="-127"/>
              </a:rPr>
              <a:t>MNIST</a:t>
            </a:r>
            <a:endParaRPr lang="ko-KR" altLang="en-US" sz="3600" b="1" dirty="0">
              <a:latin typeface="SpoqaHanSans-Regular" panose="020B0500000000000000" pitchFamily="50" charset="-127"/>
              <a:ea typeface="SpoqaHanSans-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959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19</Words>
  <Application>Microsoft Office PowerPoint</Application>
  <PresentationFormat>와이드스크린</PresentationFormat>
  <Paragraphs>7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SpoqaHanSans-Regular</vt:lpstr>
      <vt:lpstr>SpoqaHanSans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Tae Young</dc:creator>
  <cp:lastModifiedBy>Kang Tae Young</cp:lastModifiedBy>
  <cp:revision>96</cp:revision>
  <dcterms:created xsi:type="dcterms:W3CDTF">2018-11-05T06:32:49Z</dcterms:created>
  <dcterms:modified xsi:type="dcterms:W3CDTF">2021-02-06T02:11:38Z</dcterms:modified>
</cp:coreProperties>
</file>